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658" r:id="rId3"/>
    <p:sldId id="580" r:id="rId4"/>
    <p:sldId id="553" r:id="rId5"/>
    <p:sldId id="631" r:id="rId6"/>
    <p:sldId id="632" r:id="rId7"/>
    <p:sldId id="635" r:id="rId8"/>
    <p:sldId id="636" r:id="rId9"/>
    <p:sldId id="637" r:id="rId10"/>
    <p:sldId id="639" r:id="rId11"/>
    <p:sldId id="633" r:id="rId12"/>
    <p:sldId id="614" r:id="rId13"/>
    <p:sldId id="542" r:id="rId14"/>
    <p:sldId id="615" r:id="rId15"/>
    <p:sldId id="616" r:id="rId16"/>
    <p:sldId id="617" r:id="rId17"/>
    <p:sldId id="626" r:id="rId18"/>
    <p:sldId id="627" r:id="rId19"/>
    <p:sldId id="628" r:id="rId20"/>
    <p:sldId id="629" r:id="rId21"/>
    <p:sldId id="618" r:id="rId22"/>
    <p:sldId id="619" r:id="rId23"/>
    <p:sldId id="630" r:id="rId24"/>
    <p:sldId id="625" r:id="rId25"/>
    <p:sldId id="620" r:id="rId26"/>
    <p:sldId id="623" r:id="rId27"/>
    <p:sldId id="621" r:id="rId28"/>
    <p:sldId id="622" r:id="rId29"/>
    <p:sldId id="650" r:id="rId30"/>
    <p:sldId id="640" r:id="rId31"/>
    <p:sldId id="654" r:id="rId32"/>
    <p:sldId id="653" r:id="rId33"/>
    <p:sldId id="651" r:id="rId34"/>
    <p:sldId id="652" r:id="rId35"/>
    <p:sldId id="655" r:id="rId36"/>
    <p:sldId id="642" r:id="rId37"/>
    <p:sldId id="645" r:id="rId38"/>
    <p:sldId id="644" r:id="rId39"/>
    <p:sldId id="646" r:id="rId40"/>
    <p:sldId id="649" r:id="rId41"/>
    <p:sldId id="648" r:id="rId42"/>
    <p:sldId id="657" r:id="rId43"/>
    <p:sldId id="57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" initials="" lastIdx="1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8D66"/>
    <a:srgbClr val="EBE0D6"/>
    <a:srgbClr val="B6B6B6"/>
    <a:srgbClr val="2B77C5"/>
    <a:srgbClr val="106F10"/>
    <a:srgbClr val="203864"/>
    <a:srgbClr val="499ADD"/>
    <a:srgbClr val="FFFFFF"/>
    <a:srgbClr val="D0CECE"/>
    <a:srgbClr val="B7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75775" autoAdjust="0"/>
  </p:normalViewPr>
  <p:slideViewPr>
    <p:cSldViewPr snapToGrid="0">
      <p:cViewPr>
        <p:scale>
          <a:sx n="50" d="100"/>
          <a:sy n="50" d="100"/>
        </p:scale>
        <p:origin x="1164" y="1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06" d="100"/>
          <a:sy n="106" d="100"/>
        </p:scale>
        <p:origin x="3500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D1E83B1-4C51-4074-945E-40E6BE8086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9F9602-BB3F-42DB-8E50-C1C6A8A5C8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D3ACC-26AF-4EE2-8E72-6CEE89A985BF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29DD81-F405-4DC9-8BD7-E10127DE72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13C13F-AA64-41D0-A9BB-781D3F2F8A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32B02-6CD6-460F-BBD6-6637381E1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3790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5334E-7F0A-4CBC-A75A-F59CE5EA3D81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674E0-2D88-4B03-AD51-4CBE56D62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2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具有可扩展性和互操作性的匿名原子锁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23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18912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8706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13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0295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55411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78908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535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8476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505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74994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5699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23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4009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2334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930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270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zite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1025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41073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9112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3885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25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buNone/>
            </a:pPr>
            <a:endParaRPr lang="en-US" altLang="zh-CN" sz="1400" dirty="0">
              <a:solidFill>
                <a:sysClr val="windowText" lastClr="000000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27827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852280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62328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18190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57808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97823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6129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062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81849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234078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313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1850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64283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95494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428623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94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2320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0108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9498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1746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1824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82" y="802300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7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18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40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65A7F1C0-3D4E-417A-A0C7-A12B66A33979}" type="datetime1">
              <a:rPr lang="en-US" altLang="zh-CN" smtClean="0"/>
              <a:t>8/15/2022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1" y="329311"/>
            <a:ext cx="4973915" cy="3092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57300" y="3528542"/>
            <a:ext cx="979755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1" y="1694890"/>
            <a:ext cx="9603275" cy="4658285"/>
          </a:xfrm>
        </p:spPr>
        <p:txBody>
          <a:bodyPr anchor="t">
            <a:normAutofit/>
          </a:bodyPr>
          <a:lstStyle>
            <a:lvl1pPr>
              <a:defRPr sz="2400">
                <a:solidFill>
                  <a:srgbClr val="454545"/>
                </a:solidFill>
              </a:defRPr>
            </a:lvl1pPr>
            <a:lvl2pPr>
              <a:defRPr sz="2000">
                <a:solidFill>
                  <a:srgbClr val="454545"/>
                </a:solidFill>
              </a:defRPr>
            </a:lvl2pPr>
            <a:lvl3pPr>
              <a:defRPr sz="1800">
                <a:solidFill>
                  <a:srgbClr val="454545"/>
                </a:solidFill>
              </a:defRPr>
            </a:lvl3pPr>
            <a:lvl4pPr>
              <a:defRPr sz="1600">
                <a:solidFill>
                  <a:srgbClr val="454545"/>
                </a:solidFill>
              </a:defRPr>
            </a:lvl4pPr>
            <a:lvl5pPr>
              <a:defRPr sz="1400">
                <a:solidFill>
                  <a:srgbClr val="454545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40" y="330370"/>
            <a:ext cx="3500715" cy="309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FB7A4DF-F9F2-4476-A94F-B48562C8809E}" type="datetime1">
              <a:rPr lang="en-US" altLang="zh-CN" smtClean="0"/>
              <a:t>8/15/2022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11"/>
            <a:ext cx="5938836" cy="309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7" y="131281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7F604B0-8FE4-4741-AACE-55C0FE8424D7}"/>
              </a:ext>
            </a:extLst>
          </p:cNvPr>
          <p:cNvSpPr txBox="1">
            <a:spLocks/>
          </p:cNvSpPr>
          <p:nvPr userDrawn="1"/>
        </p:nvSpPr>
        <p:spPr>
          <a:xfrm>
            <a:off x="11054855" y="6427446"/>
            <a:ext cx="1048453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1800" baseline="0" smtClean="0">
                <a:solidFill>
                  <a:schemeClr val="tx1"/>
                </a:solidFill>
              </a:rPr>
              <a:pPr/>
              <a:t>‹#›</a:t>
            </a:fld>
            <a:r>
              <a:rPr lang="en-US" sz="1800" baseline="0" dirty="0">
                <a:solidFill>
                  <a:schemeClr val="tx1"/>
                </a:solidFill>
              </a:rPr>
              <a:t>/42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313" y="2908319"/>
            <a:ext cx="8643155" cy="1887950"/>
          </a:xfrm>
        </p:spPr>
        <p:txBody>
          <a:bodyPr anchor="b">
            <a:normAutofit/>
          </a:bodyPr>
          <a:lstStyle>
            <a:lvl1pPr algn="l">
              <a:defRPr sz="36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7023" y="4985406"/>
            <a:ext cx="8630447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40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1E393A42-05F4-4235-AE76-10B098FD5E8A}" type="datetime1">
              <a:rPr lang="en-US" altLang="zh-CN" smtClean="0"/>
              <a:t>8/15/2022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11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66949" y="4890835"/>
            <a:ext cx="863044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54140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BF26EF3E-312E-4D2C-9A4D-520B295334E9}" type="datetime1">
              <a:rPr lang="en-US" altLang="zh-CN" smtClean="0"/>
              <a:t>8/15/2022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51579" y="329311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81" y="52614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81" y="1694894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6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extLst/>
          </p:nvPr>
        </p:nvSpPr>
        <p:spPr>
          <a:xfrm>
            <a:off x="678004" y="1888367"/>
            <a:ext cx="11318053" cy="1162391"/>
          </a:xfrm>
        </p:spPr>
        <p:txBody>
          <a:bodyPr>
            <a:normAutofit/>
          </a:bodyPr>
          <a:lstStyle/>
          <a:p>
            <a:pPr algn="ctr"/>
            <a:r>
              <a:rPr lang="en-US" sz="4000" b="1" cap="none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A2L: Anonymous Atomic Locks for Scalability and</a:t>
            </a:r>
            <a:br>
              <a:rPr lang="en-US" sz="4000" b="1" cap="none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sz="4000" b="1" cap="none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Interoperability in Payment-Channel Hubs</a:t>
            </a:r>
          </a:p>
        </p:txBody>
      </p:sp>
      <p:sp>
        <p:nvSpPr>
          <p:cNvPr id="7" name="TextBox 4"/>
          <p:cNvSpPr txBox="1"/>
          <p:nvPr>
            <p:extLst/>
          </p:nvPr>
        </p:nvSpPr>
        <p:spPr>
          <a:xfrm>
            <a:off x="4099464" y="3658223"/>
            <a:ext cx="399306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S&amp;P 2021</a:t>
            </a:r>
            <a:endParaRPr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E5F0233D-10E5-4420-B97B-1E78F61AC782}"/>
              </a:ext>
            </a:extLst>
          </p:cNvPr>
          <p:cNvSpPr txBox="1"/>
          <p:nvPr>
            <p:extLst/>
          </p:nvPr>
        </p:nvSpPr>
        <p:spPr>
          <a:xfrm>
            <a:off x="678004" y="4388437"/>
            <a:ext cx="3648076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i-FI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Erkan Tairi</a:t>
            </a:r>
            <a:br>
              <a:rPr lang="fi-FI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fi-FI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TU Wien</a:t>
            </a:r>
            <a:br>
              <a:rPr lang="fi-FI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br>
              <a:rPr lang="fi-FI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10F6E3C-4FEB-4F70-9E88-B185D0FB9080}"/>
              </a:ext>
            </a:extLst>
          </p:cNvPr>
          <p:cNvSpPr txBox="1"/>
          <p:nvPr>
            <p:extLst/>
          </p:nvPr>
        </p:nvSpPr>
        <p:spPr>
          <a:xfrm>
            <a:off x="4052701" y="4388437"/>
            <a:ext cx="4086593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latin typeface="Times New Roman" panose="02020603050405020304" pitchFamily="18" charset="0"/>
              </a:rPr>
              <a:t>Pedro Moreno-Sanchez</a:t>
            </a:r>
            <a:br>
              <a:rPr lang="en-US" altLang="zh-CN" sz="2400" dirty="0">
                <a:latin typeface="Times New Roman" panose="02020603050405020304" pitchFamily="18" charset="0"/>
              </a:rPr>
            </a:br>
            <a:r>
              <a:rPr lang="en-US" altLang="zh-CN" sz="2400" dirty="0">
                <a:latin typeface="Times New Roman" panose="02020603050405020304" pitchFamily="18" charset="0"/>
              </a:rPr>
              <a:t>IMDEA Software Institute</a:t>
            </a:r>
            <a:br>
              <a:rPr lang="en-US" altLang="zh-CN" sz="2400" dirty="0">
                <a:latin typeface="Times New Roman" panose="02020603050405020304" pitchFamily="18" charset="0"/>
              </a:rPr>
            </a:br>
            <a:br>
              <a:rPr lang="en-US" altLang="zh-CN" sz="2400" dirty="0">
                <a:latin typeface="Times New Roman" panose="02020603050405020304" pitchFamily="18" charset="0"/>
              </a:rPr>
            </a:b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1D28E338-E426-4467-A33D-3D449BA33115}"/>
              </a:ext>
            </a:extLst>
          </p:cNvPr>
          <p:cNvSpPr txBox="1"/>
          <p:nvPr>
            <p:extLst/>
          </p:nvPr>
        </p:nvSpPr>
        <p:spPr>
          <a:xfrm>
            <a:off x="7700777" y="4388437"/>
            <a:ext cx="3648076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it-IT" altLang="zh-CN" sz="2400" dirty="0">
                <a:latin typeface="Times New Roman" panose="02020603050405020304" pitchFamily="18" charset="0"/>
              </a:rPr>
              <a:t>Matteo Maffei</a:t>
            </a:r>
            <a:br>
              <a:rPr lang="it-IT" altLang="zh-CN" sz="2400" dirty="0">
                <a:latin typeface="Times New Roman" panose="02020603050405020304" pitchFamily="18" charset="0"/>
              </a:rPr>
            </a:br>
            <a:r>
              <a:rPr lang="it-IT" altLang="zh-CN" sz="2400" dirty="0">
                <a:latin typeface="Times New Roman" panose="02020603050405020304" pitchFamily="18" charset="0"/>
              </a:rPr>
              <a:t>TU Wien</a:t>
            </a:r>
            <a:br>
              <a:rPr lang="it-IT" altLang="zh-CN" sz="2400" dirty="0">
                <a:latin typeface="Times New Roman" panose="02020603050405020304" pitchFamily="18" charset="0"/>
              </a:rPr>
            </a:br>
            <a:br>
              <a:rPr lang="it-IT" altLang="zh-CN" sz="2400" dirty="0">
                <a:latin typeface="Times New Roman" panose="02020603050405020304" pitchFamily="18" charset="0"/>
              </a:rPr>
            </a:br>
            <a:endParaRPr lang="en-US" altLang="zh-CN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272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en-US" altLang="zh-CN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riefing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Attack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1927B3-CCB4-4CD1-BD96-3648CA7A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248" y="3610327"/>
            <a:ext cx="869995" cy="8128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47D111-03BD-4F9A-BED0-E9F054B5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165" y="2926555"/>
            <a:ext cx="806491" cy="8763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1BDBCF-E6C3-470C-9D97-4D477AFCB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584" y="3821430"/>
            <a:ext cx="806491" cy="8763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574998-E3B2-417D-AF87-92FB90329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778" y="1975910"/>
            <a:ext cx="749339" cy="7239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A18161-57FE-46B4-8641-56CEE3A49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491" y="3057932"/>
            <a:ext cx="749339" cy="7239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5D2F3B-7466-4705-8421-000DF7C5E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491" y="4298736"/>
            <a:ext cx="749339" cy="72393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6352205-B133-49C0-9C14-18A980723BA4}"/>
              </a:ext>
            </a:extLst>
          </p:cNvPr>
          <p:cNvSpPr/>
          <p:nvPr/>
        </p:nvSpPr>
        <p:spPr>
          <a:xfrm>
            <a:off x="2680033" y="235452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Sender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044F8A-DAB2-4E2D-AEE2-9411BD006EA7}"/>
              </a:ext>
            </a:extLst>
          </p:cNvPr>
          <p:cNvSpPr/>
          <p:nvPr/>
        </p:nvSpPr>
        <p:spPr>
          <a:xfrm>
            <a:off x="8172643" y="1431656"/>
            <a:ext cx="1327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C7795ED-6478-4380-A8CA-A1611020F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166" y="4880364"/>
            <a:ext cx="806491" cy="876345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526BEAB-E4E0-48A7-9DCF-B4586317368C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3607830" y="3419901"/>
            <a:ext cx="1898418" cy="596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C91460A-16F1-47FB-A563-F80F609165F4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 flipV="1">
            <a:off x="3607830" y="4016748"/>
            <a:ext cx="1898418" cy="643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E87BF2A-58C2-48D9-A684-4180C2000166}"/>
              </a:ext>
            </a:extLst>
          </p:cNvPr>
          <p:cNvCxnSpPr>
            <a:cxnSpLocks/>
            <a:stCxn id="8" idx="1"/>
            <a:endCxn id="4" idx="3"/>
          </p:cNvCxnSpPr>
          <p:nvPr/>
        </p:nvCxnSpPr>
        <p:spPr>
          <a:xfrm flipH="1">
            <a:off x="6376243" y="2337879"/>
            <a:ext cx="2085535" cy="167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34432D5-F3A8-471E-A347-3E759676BA6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6376243" y="3364728"/>
            <a:ext cx="1961922" cy="652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A1A2F4C-B78B-4F8A-8DEB-68CB462D1E8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6376243" y="4016748"/>
            <a:ext cx="1966341" cy="242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309698D-EC63-45E5-8743-7F612070AEE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6376243" y="4016748"/>
            <a:ext cx="1961923" cy="1301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A153FC1F-D012-4F1E-A52E-995D84D78444}"/>
              </a:ext>
            </a:extLst>
          </p:cNvPr>
          <p:cNvSpPr/>
          <p:nvPr/>
        </p:nvSpPr>
        <p:spPr>
          <a:xfrm>
            <a:off x="4471978" y="341253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EB88714-1681-4F5E-BDA8-B0D96559851B}"/>
              </a:ext>
            </a:extLst>
          </p:cNvPr>
          <p:cNvSpPr/>
          <p:nvPr/>
        </p:nvSpPr>
        <p:spPr>
          <a:xfrm>
            <a:off x="7719028" y="462893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810AD50-0F40-4D36-A8C8-5ECBB320CB3B}"/>
              </a:ext>
            </a:extLst>
          </p:cNvPr>
          <p:cNvSpPr/>
          <p:nvPr/>
        </p:nvSpPr>
        <p:spPr>
          <a:xfrm>
            <a:off x="7705656" y="385318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0202FA7-B2C2-48FC-AA3E-041ED4406056}"/>
              </a:ext>
            </a:extLst>
          </p:cNvPr>
          <p:cNvSpPr/>
          <p:nvPr/>
        </p:nvSpPr>
        <p:spPr>
          <a:xfrm>
            <a:off x="7669543" y="320116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E15E36D-FA87-4F2C-9A00-62AB875F36AA}"/>
              </a:ext>
            </a:extLst>
          </p:cNvPr>
          <p:cNvSpPr/>
          <p:nvPr/>
        </p:nvSpPr>
        <p:spPr>
          <a:xfrm>
            <a:off x="7642858" y="252145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6F0CB4D-428B-4386-81CF-9E752E3A1A9C}"/>
              </a:ext>
            </a:extLst>
          </p:cNvPr>
          <p:cNvSpPr/>
          <p:nvPr/>
        </p:nvSpPr>
        <p:spPr>
          <a:xfrm>
            <a:off x="4452492" y="390868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endParaRPr lang="zh-CN" altLang="en-US" dirty="0"/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9BA83FF3-C43C-4DB1-908F-8DD4D5577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0158" y="1975910"/>
            <a:ext cx="749339" cy="723937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602C5C30-4CE6-4500-8C6B-D792211B1608}"/>
              </a:ext>
            </a:extLst>
          </p:cNvPr>
          <p:cNvSpPr/>
          <p:nvPr/>
        </p:nvSpPr>
        <p:spPr>
          <a:xfrm>
            <a:off x="6417617" y="4331005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C3932CD-BE8C-45BC-905C-275D72D20EDA}"/>
              </a:ext>
            </a:extLst>
          </p:cNvPr>
          <p:cNvSpPr/>
          <p:nvPr/>
        </p:nvSpPr>
        <p:spPr>
          <a:xfrm>
            <a:off x="5650066" y="4320286"/>
            <a:ext cx="918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$$$$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22FA0D8-C3AD-4D2A-9776-F1E5B6012991}"/>
              </a:ext>
            </a:extLst>
          </p:cNvPr>
          <p:cNvSpPr/>
          <p:nvPr/>
        </p:nvSpPr>
        <p:spPr>
          <a:xfrm>
            <a:off x="5448162" y="3137607"/>
            <a:ext cx="986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014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Contributions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C854E0-EEDA-4E6F-BA0A-B573595327CE}"/>
              </a:ext>
            </a:extLst>
          </p:cNvPr>
          <p:cNvSpPr/>
          <p:nvPr/>
        </p:nvSpPr>
        <p:spPr>
          <a:xfrm>
            <a:off x="1240453" y="1733327"/>
            <a:ext cx="10025529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introduce A2L.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Instantiation: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Schnorr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ECDSA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Script: </a:t>
            </a:r>
            <a:r>
              <a:rPr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scriptless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script but not HTLCs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Interoperability: as a classic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onchain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tumbler, including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offchain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operations as on-chain transactions.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the novel concept of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randomizable puzzle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model A2L in the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shows that A2L is better than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TumbleBit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400" dirty="0"/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627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E4F86E-713F-4186-9ED5-2619ABE86147}"/>
              </a:ext>
            </a:extLst>
          </p:cNvPr>
          <p:cNvSpPr txBox="1"/>
          <p:nvPr/>
        </p:nvSpPr>
        <p:spPr>
          <a:xfrm>
            <a:off x="4269859" y="2721114"/>
            <a:ext cx="3652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Preliminaries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794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Commitment scheme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E7CB93-E469-4FE4-A9CB-3DC9569B6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71" y="1684027"/>
            <a:ext cx="7205571" cy="440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67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NIZK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6EF5D-7470-47B1-B771-778559A3D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884" y="1575383"/>
            <a:ext cx="6127431" cy="493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6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Homomorphic encryption scheme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625303-2077-40CF-A719-1F135EE06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67" y="1916282"/>
            <a:ext cx="8013666" cy="339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30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Adaptor signature scheme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870797-7804-4E3E-9ED4-9017CDE12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020" y="1747534"/>
            <a:ext cx="6928438" cy="389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15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Adaptor signature scheme</a:t>
            </a:r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5C23E9-3D38-4C3D-97CA-006E6ECB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357" y="1469074"/>
            <a:ext cx="6708307" cy="504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84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Adaptor signature scheme</a:t>
            </a:r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297DDB-BCC6-43EF-AD30-E8CF0FE28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770" y="1824932"/>
            <a:ext cx="7874459" cy="38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83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Adaptor signature scheme</a:t>
            </a:r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AE786A-1005-4FCE-810A-167B67581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92" y="1382111"/>
            <a:ext cx="7090616" cy="16879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3C8ECC-97D6-4430-B530-8FCDEAD30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571" y="3070105"/>
            <a:ext cx="7390857" cy="35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8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1" y="515263"/>
            <a:ext cx="9603275" cy="104923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bstract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C854E0-EEDA-4E6F-BA0A-B573595327CE}"/>
              </a:ext>
            </a:extLst>
          </p:cNvPr>
          <p:cNvSpPr/>
          <p:nvPr/>
        </p:nvSpPr>
        <p:spPr>
          <a:xfrm>
            <a:off x="880224" y="1373998"/>
            <a:ext cx="1074598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PCH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channel hubs (PCHs) constitute a promising solution to the inherent scalability problem of blockchain technologies, allowing for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off-chain payments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sender and receiver through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intermediary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called the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tumbler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state-of-the-art PCHs relies on the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scripting-based functionality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only at few cryptocurrencies, and they thus fall short of fundamental properties such as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backwards compatibility and efficiency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 (A2L)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security and privacy PCH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Backwards compatible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Requiring only digital signatures and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timelock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 under Universal Composability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performance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967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Adaptor signature scheme</a:t>
            </a:r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AAE38E-E74D-41E5-A86C-CC85DCD8A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627" y="1362716"/>
            <a:ext cx="7028745" cy="16731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988E29-4286-4777-A4EB-ADF7129B8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978" y="3035855"/>
            <a:ext cx="6734394" cy="369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70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Randomizable Signature Scheme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2E26C2-E328-481D-9871-3F4DBF8C1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338" y="1575383"/>
            <a:ext cx="6177323" cy="464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55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Randomizable Signature Scheme -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CT-RSA 2016 [44]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45EF25-776D-4AFE-84CB-1967EF101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129" y="1395412"/>
            <a:ext cx="9603741" cy="33927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B43298-BA86-4BE8-9EFE-6DF635EE3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81" y="5335391"/>
            <a:ext cx="9446289" cy="13614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715EBB-3DB9-4BDD-ACBF-5C41D931C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458" y="4854432"/>
            <a:ext cx="8783412" cy="4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51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1" y="526148"/>
            <a:ext cx="10130819" cy="1049235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Blinded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Randomizable Signature Scheme -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[44] </a:t>
            </a:r>
            <a:endParaRPr 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8B7159-19F7-44ED-A9E1-E8A89E84F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72" y="1447706"/>
            <a:ext cx="9312873" cy="43434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E0259B-53E9-4EB7-8ADF-F4BD99824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563" y="6014960"/>
            <a:ext cx="9312874" cy="63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98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E4F86E-713F-4186-9ED5-2619ABE86147}"/>
              </a:ext>
            </a:extLst>
          </p:cNvPr>
          <p:cNvSpPr txBox="1"/>
          <p:nvPr/>
        </p:nvSpPr>
        <p:spPr>
          <a:xfrm>
            <a:off x="3389169" y="2807175"/>
            <a:ext cx="5413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 Randomizable Puzzle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470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Randomizable Puzzle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7E7FBA-91A2-4AB5-917F-90207B64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81" y="1488105"/>
            <a:ext cx="6475925" cy="50188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D38A0E-0513-4338-9166-2EAFE8379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105" y="5211515"/>
            <a:ext cx="1235175" cy="3006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DB1107-21D4-43E7-A8E6-CCC8A1B38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105" y="5631806"/>
            <a:ext cx="2810751" cy="252188"/>
          </a:xfrm>
          <a:prstGeom prst="rect">
            <a:avLst/>
          </a:prstGeom>
        </p:spPr>
      </p:pic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6572B665-8E1C-46BB-96B7-B061CED5679A}"/>
              </a:ext>
            </a:extLst>
          </p:cNvPr>
          <p:cNvCxnSpPr/>
          <p:nvPr/>
        </p:nvCxnSpPr>
        <p:spPr>
          <a:xfrm flipV="1">
            <a:off x="7630160" y="6006732"/>
            <a:ext cx="1483360" cy="325120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956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Randomizable Puzzle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Construction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5BAC2C-486E-45C4-99DF-64A5EED6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37" y="1715533"/>
            <a:ext cx="7395472" cy="3813013"/>
          </a:xfrm>
          <a:prstGeom prst="rect">
            <a:avLst/>
          </a:prstGeom>
        </p:spPr>
      </p:pic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3255296E-48D5-4B2F-AB1E-F8484E3B58B9}"/>
              </a:ext>
            </a:extLst>
          </p:cNvPr>
          <p:cNvCxnSpPr>
            <a:cxnSpLocks/>
          </p:cNvCxnSpPr>
          <p:nvPr/>
        </p:nvCxnSpPr>
        <p:spPr>
          <a:xfrm flipV="1">
            <a:off x="6047004" y="2219959"/>
            <a:ext cx="1451076" cy="163187"/>
          </a:xfrm>
          <a:prstGeom prst="bentConnector3">
            <a:avLst>
              <a:gd name="adj1" fmla="val -4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5A2EA0CE-2B82-456B-8564-E9D5CFE74D89}"/>
              </a:ext>
            </a:extLst>
          </p:cNvPr>
          <p:cNvSpPr/>
          <p:nvPr/>
        </p:nvSpPr>
        <p:spPr>
          <a:xfrm>
            <a:off x="7498080" y="2013814"/>
            <a:ext cx="3912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Homomorphic encryption(IND-CPA)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125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Randomizable Puzzle</a:t>
            </a:r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78C1D3-FE75-4B21-A77F-D65D72854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939" y="1575383"/>
            <a:ext cx="7217280" cy="27027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7F60D3-5103-4DC5-8C94-3B5EFB34C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939" y="4442937"/>
            <a:ext cx="7354620" cy="1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79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Randomizable Puzzle</a:t>
            </a:r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9A71F6-CA1C-4B51-9AD8-EE4FA18F6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644" y="1575383"/>
            <a:ext cx="6508599" cy="487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38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E4F86E-713F-4186-9ED5-2619ABE86147}"/>
              </a:ext>
            </a:extLst>
          </p:cNvPr>
          <p:cNvSpPr txBox="1"/>
          <p:nvPr/>
        </p:nvSpPr>
        <p:spPr>
          <a:xfrm>
            <a:off x="4782820" y="2721114"/>
            <a:ext cx="2626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 Proposal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090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1" y="526148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Outline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CFF95B0-EB32-40AE-B3A1-0B899D5CB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1694890"/>
            <a:ext cx="9603275" cy="46582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Preliminaries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Randomizable Puzzle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Proposal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Performance Analysis 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ESORICS22 Proposal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545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Overview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2E8BDA-7113-4B7A-AC5F-F3D19153A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575" y="1350992"/>
            <a:ext cx="6227003" cy="531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71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Overview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EA51C1-D9E2-421B-ABC0-5151F81A4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98" y="1104900"/>
            <a:ext cx="10783494" cy="534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49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Registration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52B713-6B79-4D22-9129-CA0DEBB95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28" y="1575383"/>
            <a:ext cx="11608744" cy="438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00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Puzzle promise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A30E97-78BD-47A4-90EB-C8BCADB3C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3" y="1519823"/>
            <a:ext cx="11517883" cy="481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25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Puzzle solver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968E6E-11E8-4016-B343-C2E22C04C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26" y="1826843"/>
            <a:ext cx="11471747" cy="435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50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Instantiation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7DD585-8DFB-4E17-BB7A-A9B5B380C5DA}"/>
              </a:ext>
            </a:extLst>
          </p:cNvPr>
          <p:cNvSpPr/>
          <p:nvPr/>
        </p:nvSpPr>
        <p:spPr>
          <a:xfrm>
            <a:off x="1451581" y="1722805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Schnorr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-based Construction</a:t>
            </a:r>
          </a:p>
          <a:p>
            <a:pPr marL="342900" indent="-342900">
              <a:buAutoNum type="arabicParenR"/>
            </a:pP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ECDSA-based Construction </a:t>
            </a:r>
            <a:br>
              <a:rPr lang="en-US" altLang="zh-CN" dirty="0"/>
            </a:b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890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E4F86E-713F-4186-9ED5-2619ABE86147}"/>
              </a:ext>
            </a:extLst>
          </p:cNvPr>
          <p:cNvSpPr txBox="1"/>
          <p:nvPr/>
        </p:nvSpPr>
        <p:spPr>
          <a:xfrm>
            <a:off x="3281479" y="2721114"/>
            <a:ext cx="5629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5. Performance Analysis 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497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Performance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F4BFC3-5CB2-4577-BF5F-0A48F4C2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521" y="1872554"/>
            <a:ext cx="8617393" cy="38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21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Comparison with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TumbleBit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79E780-1DD0-4575-A49C-F5B075C57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677" y="2495502"/>
            <a:ext cx="9379432" cy="18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39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E4F86E-713F-4186-9ED5-2619ABE86147}"/>
              </a:ext>
            </a:extLst>
          </p:cNvPr>
          <p:cNvSpPr txBox="1"/>
          <p:nvPr/>
        </p:nvSpPr>
        <p:spPr>
          <a:xfrm>
            <a:off x="3336109" y="2721114"/>
            <a:ext cx="5519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6. ESORICS22 Proposal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899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E4F86E-713F-4186-9ED5-2619ABE86147}"/>
              </a:ext>
            </a:extLst>
          </p:cNvPr>
          <p:cNvSpPr txBox="1"/>
          <p:nvPr/>
        </p:nvSpPr>
        <p:spPr>
          <a:xfrm>
            <a:off x="4398099" y="2721114"/>
            <a:ext cx="3395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Background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163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ESORICS22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6BE8B0-74C3-4BD4-97F1-CDCF0EA68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499" y="1930323"/>
            <a:ext cx="8509437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2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ESORICS22</a:t>
            </a:r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795865-5248-4963-BC8D-449236261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924" y="1706166"/>
            <a:ext cx="8718998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6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uture works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4F7D62-8802-4C9D-B20A-E7B6D0A2C84D}"/>
              </a:ext>
            </a:extLst>
          </p:cNvPr>
          <p:cNvSpPr/>
          <p:nvPr/>
        </p:nvSpPr>
        <p:spPr>
          <a:xfrm>
            <a:off x="1451581" y="1664315"/>
            <a:ext cx="754761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amounts</a:t>
            </a:r>
          </a:p>
          <a:p>
            <a:pPr marL="342900" indent="-342900">
              <a:buAutoNum type="arabicPeriod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attacks</a:t>
            </a:r>
          </a:p>
          <a:p>
            <a:pPr marL="342900" indent="-342900">
              <a:buAutoNum type="arabicPeriod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mixers</a:t>
            </a:r>
          </a:p>
          <a:p>
            <a:pPr marL="342900" indent="-342900">
              <a:buAutoNum type="arabicPeriod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Reused setup</a:t>
            </a:r>
          </a:p>
          <a:p>
            <a:pPr marL="342900" indent="-342900">
              <a:buAutoNum type="arabicPeriod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the number of round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327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CAB6955-89FF-46E5-8EC8-280EAB54E616}"/>
              </a:ext>
            </a:extLst>
          </p:cNvPr>
          <p:cNvSpPr txBox="1"/>
          <p:nvPr/>
        </p:nvSpPr>
        <p:spPr>
          <a:xfrm>
            <a:off x="3567953" y="2505670"/>
            <a:ext cx="5056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5400" b="1" dirty="0">
                <a:solidFill>
                  <a:srgbClr val="BD32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THANK YOU!</a:t>
            </a:r>
            <a:endParaRPr lang="zh-CN" altLang="en-US" sz="5400" b="1" dirty="0">
              <a:solidFill>
                <a:srgbClr val="BD323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24697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1" y="515263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PCN vs PCH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D5ABCB-BBA2-45CE-843C-6E8203AA4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103" y="1731504"/>
            <a:ext cx="5076190" cy="3600000"/>
          </a:xfrm>
          <a:prstGeom prst="rect">
            <a:avLst/>
          </a:prstGeom>
        </p:spPr>
      </p:pic>
      <p:sp>
        <p:nvSpPr>
          <p:cNvPr id="3" name="左大括号 2">
            <a:extLst>
              <a:ext uri="{FF2B5EF4-FFF2-40B4-BE49-F238E27FC236}">
                <a16:creationId xmlns:a16="http://schemas.microsoft.com/office/drawing/2014/main" id="{A5FA0D58-783C-4CC0-BE1B-BEE143F036CE}"/>
              </a:ext>
            </a:extLst>
          </p:cNvPr>
          <p:cNvSpPr/>
          <p:nvPr/>
        </p:nvSpPr>
        <p:spPr>
          <a:xfrm rot="16200000">
            <a:off x="4505960" y="4520015"/>
            <a:ext cx="447040" cy="2143760"/>
          </a:xfrm>
          <a:prstGeom prst="leftBrace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26B215B9-303E-4B72-AA9F-7ED7788F3940}"/>
              </a:ext>
            </a:extLst>
          </p:cNvPr>
          <p:cNvSpPr/>
          <p:nvPr/>
        </p:nvSpPr>
        <p:spPr>
          <a:xfrm rot="16200000">
            <a:off x="1933717" y="4975452"/>
            <a:ext cx="447040" cy="1232886"/>
          </a:xfrm>
          <a:prstGeom prst="leftBrac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711016-6558-4A4C-90A1-B76F163443BB}"/>
              </a:ext>
            </a:extLst>
          </p:cNvPr>
          <p:cNvSpPr/>
          <p:nvPr/>
        </p:nvSpPr>
        <p:spPr>
          <a:xfrm>
            <a:off x="1317103" y="5852285"/>
            <a:ext cx="1680268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 Hubs (PCH)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5A6BD1-D2E2-44D1-B22C-74A46921E926}"/>
              </a:ext>
            </a:extLst>
          </p:cNvPr>
          <p:cNvSpPr/>
          <p:nvPr/>
        </p:nvSpPr>
        <p:spPr>
          <a:xfrm>
            <a:off x="3763929" y="5852285"/>
            <a:ext cx="2150140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 Networks (PCN)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92CDE86-A66F-4794-89FC-218D923FE21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1158240" y="3266440"/>
            <a:ext cx="785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779A996E-03F7-49E0-8CAC-E56367D80E3C}"/>
              </a:ext>
            </a:extLst>
          </p:cNvPr>
          <p:cNvSpPr/>
          <p:nvPr/>
        </p:nvSpPr>
        <p:spPr>
          <a:xfrm>
            <a:off x="1943877" y="3157220"/>
            <a:ext cx="213360" cy="2184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5FA98DD-1DA5-4413-A962-50175784C1D2}"/>
              </a:ext>
            </a:extLst>
          </p:cNvPr>
          <p:cNvSpPr/>
          <p:nvPr/>
        </p:nvSpPr>
        <p:spPr>
          <a:xfrm>
            <a:off x="199496" y="2943274"/>
            <a:ext cx="971613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Tumbler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/Mixer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C854E0-EEDA-4E6F-BA0A-B573595327CE}"/>
              </a:ext>
            </a:extLst>
          </p:cNvPr>
          <p:cNvSpPr/>
          <p:nvPr/>
        </p:nvSpPr>
        <p:spPr>
          <a:xfrm>
            <a:off x="6685280" y="2030358"/>
            <a:ext cx="495919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PCN Limitation:</a:t>
            </a:r>
          </a:p>
          <a:p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PCN payment requires sequential channel updates from sender to receiver,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breaking </a:t>
            </a:r>
            <a:r>
              <a:rPr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unlinkability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when there is a single intermediary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PCNs raise the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 of finding paths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network and maintaining the network topology</a:t>
            </a: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666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Challenges in blockchain: a path towards PCH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C854E0-EEDA-4E6F-BA0A-B573595327CE}"/>
              </a:ext>
            </a:extLst>
          </p:cNvPr>
          <p:cNvSpPr/>
          <p:nvPr/>
        </p:nvSpPr>
        <p:spPr>
          <a:xfrm>
            <a:off x="1291096" y="1812051"/>
            <a:ext cx="97637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Unlinkability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None (including the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can determine which sender paid to which receiver.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Atomicity: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Mixers is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necessarily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honest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Either a payment is successful or the money goes back to the sender.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Interoperability: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transactions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across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chain.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throughput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problem. PCHs supports off-chain payments that each party opens a channel with a tumbler.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81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Related Work and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Problem Statement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3A6546-79FD-4172-AB0F-334E8775571D}"/>
              </a:ext>
            </a:extLst>
          </p:cNvPr>
          <p:cNvSpPr/>
          <p:nvPr/>
        </p:nvSpPr>
        <p:spPr>
          <a:xfrm>
            <a:off x="1283463" y="1434319"/>
            <a:ext cx="9456956" cy="7078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it possible to design a PCH that provides </a:t>
            </a:r>
            <a:r>
              <a:rPr lang="en-US" altLang="zh-CN" sz="2000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atomicity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unlinkability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2000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interoperability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(i.e., it is based on </a:t>
            </a:r>
            <a:r>
              <a:rPr lang="en-US" altLang="zh-CN" sz="2000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 assumptions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are fulfilled by virtually </a:t>
            </a:r>
            <a:r>
              <a:rPr lang="en-US" altLang="zh-CN" sz="2000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cryptocurrencies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84A6C4-C5AC-4023-9C10-6A4BF8E5D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24" y="2391812"/>
            <a:ext cx="8433233" cy="38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84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PCH Functionality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50118F-0E65-46A9-ADAB-2D46864B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41" y="1755923"/>
            <a:ext cx="5908301" cy="38784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3CFA8F-16B9-4EE1-95F8-1FD7A9568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042" y="2384062"/>
            <a:ext cx="5464885" cy="257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09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34F-24ED-4EE5-9516-B0A42F9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PCH Security and Privacy Goals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4C6315-13D5-4E8E-894B-EE435FF4ABC9}"/>
              </a:ext>
            </a:extLst>
          </p:cNvPr>
          <p:cNvSpPr/>
          <p:nvPr/>
        </p:nvSpPr>
        <p:spPr>
          <a:xfrm>
            <a:off x="1214120" y="1704474"/>
            <a:ext cx="97637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Authenticity: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PCH should only start a payment procedure if the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 has been successfully registered by the tumbler Pt.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Atomicity: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PCH should not be exploited to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new money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steal existing money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honest users, even when parties collude.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Unlinkability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tumbler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should not learn information that allows it to associate the sender Ps and the receiver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payment.</a:t>
            </a:r>
          </a:p>
        </p:txBody>
      </p:sp>
    </p:spTree>
    <p:extLst>
      <p:ext uri="{BB962C8B-B14F-4D97-AF65-F5344CB8AC3E}">
        <p14:creationId xmlns:p14="http://schemas.microsoft.com/office/powerpoint/2010/main" val="393147224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Custom 1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00B050"/>
      </a:accent2>
      <a:accent3>
        <a:srgbClr val="0070C0"/>
      </a:accent3>
      <a:accent4>
        <a:srgbClr val="FFC000"/>
      </a:accent4>
      <a:accent5>
        <a:srgbClr val="996633"/>
      </a:accent5>
      <a:accent6>
        <a:srgbClr val="00206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62536</TotalTime>
  <Words>601</Words>
  <Application>Microsoft Office PowerPoint</Application>
  <PresentationFormat>宽屏</PresentationFormat>
  <Paragraphs>118</Paragraphs>
  <Slides>43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2" baseType="lpstr">
      <vt:lpstr>等线</vt:lpstr>
      <vt:lpstr>等线 Light</vt:lpstr>
      <vt:lpstr>微软雅黑</vt:lpstr>
      <vt:lpstr>Arial</vt:lpstr>
      <vt:lpstr>Calibri</vt:lpstr>
      <vt:lpstr>Gill Sans MT</vt:lpstr>
      <vt:lpstr>Times New Roman</vt:lpstr>
      <vt:lpstr>Wingdings</vt:lpstr>
      <vt:lpstr>Gallery</vt:lpstr>
      <vt:lpstr>A2L: Anonymous Atomic Locks for Scalability and Interoperability in Payment-Channel Hubs</vt:lpstr>
      <vt:lpstr>Abstract</vt:lpstr>
      <vt:lpstr>Outline</vt:lpstr>
      <vt:lpstr>PowerPoint 演示文稿</vt:lpstr>
      <vt:lpstr>PCN vs PCH</vt:lpstr>
      <vt:lpstr>Challenges in blockchain: a path towards PCH</vt:lpstr>
      <vt:lpstr>Related Work and Problem Statement</vt:lpstr>
      <vt:lpstr>PCH Functionality</vt:lpstr>
      <vt:lpstr>PCH Security and Privacy Goals</vt:lpstr>
      <vt:lpstr>Griefing Attack</vt:lpstr>
      <vt:lpstr>Contributions</vt:lpstr>
      <vt:lpstr>PowerPoint 演示文稿</vt:lpstr>
      <vt:lpstr>Commitment scheme</vt:lpstr>
      <vt:lpstr>NIZK</vt:lpstr>
      <vt:lpstr>Homomorphic encryption scheme</vt:lpstr>
      <vt:lpstr>Adaptor signature scheme</vt:lpstr>
      <vt:lpstr>Adaptor signature scheme</vt:lpstr>
      <vt:lpstr>Adaptor signature scheme</vt:lpstr>
      <vt:lpstr>Adaptor signature scheme</vt:lpstr>
      <vt:lpstr>Adaptor signature scheme</vt:lpstr>
      <vt:lpstr>Randomizable Signature Scheme</vt:lpstr>
      <vt:lpstr>Randomizable Signature Scheme - CT-RSA 2016 [44] </vt:lpstr>
      <vt:lpstr>（Blinded）Randomizable Signature Scheme - [44] </vt:lpstr>
      <vt:lpstr>PowerPoint 演示文稿</vt:lpstr>
      <vt:lpstr>Randomizable Puzzle</vt:lpstr>
      <vt:lpstr>Randomizable Puzzle Construction</vt:lpstr>
      <vt:lpstr>Randomizable Puzzle</vt:lpstr>
      <vt:lpstr>Randomizable Puzzle</vt:lpstr>
      <vt:lpstr>PowerPoint 演示文稿</vt:lpstr>
      <vt:lpstr>Overview</vt:lpstr>
      <vt:lpstr>Overview</vt:lpstr>
      <vt:lpstr>Registration</vt:lpstr>
      <vt:lpstr>Puzzle promise</vt:lpstr>
      <vt:lpstr>Puzzle solver</vt:lpstr>
      <vt:lpstr>Instantiation</vt:lpstr>
      <vt:lpstr>PowerPoint 演示文稿</vt:lpstr>
      <vt:lpstr>Performance</vt:lpstr>
      <vt:lpstr>Comparison with TumbleBit</vt:lpstr>
      <vt:lpstr>PowerPoint 演示文稿</vt:lpstr>
      <vt:lpstr>ESORICS22</vt:lpstr>
      <vt:lpstr>ESORICS22</vt:lpstr>
      <vt:lpstr>Future works</vt:lpstr>
      <vt:lpstr>PowerPoint 演示文稿</vt:lpstr>
    </vt:vector>
  </TitlesOfParts>
  <Company>Microsoft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Stuff</dc:title>
  <dc:creator>peter rindal</dc:creator>
  <cp:lastModifiedBy>X-man</cp:lastModifiedBy>
  <cp:revision>1355</cp:revision>
  <dcterms:created xsi:type="dcterms:W3CDTF">2016-03-23T21:30:21Z</dcterms:created>
  <dcterms:modified xsi:type="dcterms:W3CDTF">2022-08-15T01:57:46Z</dcterms:modified>
</cp:coreProperties>
</file>